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3" r:id="rId1"/>
    <p:sldMasterId id="2147483668" r:id="rId2"/>
  </p:sldMasterIdLst>
  <p:notesMasterIdLst>
    <p:notesMasterId r:id="rId9"/>
  </p:notesMasterIdLst>
  <p:sldIdLst>
    <p:sldId id="3355" r:id="rId3"/>
    <p:sldId id="3367" r:id="rId4"/>
    <p:sldId id="3370" r:id="rId5"/>
    <p:sldId id="3365" r:id="rId6"/>
    <p:sldId id="3371" r:id="rId7"/>
    <p:sldId id="3364" r:id="rId8"/>
  </p:sldIdLst>
  <p:sldSz cx="12192000" cy="6858000"/>
  <p:notesSz cx="6858000" cy="9144000"/>
  <p:embeddedFontLst>
    <p:embeddedFont>
      <p:font typeface="Montserrat" panose="020B0604020202020204" charset="-52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ontserrat Medium" panose="020B0604020202020204" charset="-52"/>
      <p:regular r:id="rId16"/>
      <p:italic r:id="rId17"/>
    </p:embeddedFont>
    <p:embeddedFont>
      <p:font typeface="Montserrat ExtraBold" panose="020B0604020202020204" charset="-52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SemiBold" panose="020B0604020202020204" charset="-52"/>
      <p:bold r:id="rId25"/>
      <p:boldItalic r:id="rId26"/>
    </p:embeddedFont>
  </p:embeddedFontLst>
  <p:defaultTextStyle>
    <a:defPPr>
      <a:defRPr lang="ru-RU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70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8" pos="7287" userDrawn="1">
          <p15:clr>
            <a:srgbClr val="A4A3A4"/>
          </p15:clr>
        </p15:guide>
        <p15:guide id="9" orient="horz" pos="2273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orient="horz" pos="5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tem Ezhov" initials="AE" lastIdx="7" clrIdx="6">
    <p:extLst>
      <p:ext uri="{19B8F6BF-5375-455C-9EA6-DF929625EA0E}">
        <p15:presenceInfo xmlns:p15="http://schemas.microsoft.com/office/powerpoint/2012/main" userId="S-1-5-21-2579597828-3719004916-3642787848-9622" providerId="AD"/>
      </p:ext>
    </p:extLst>
  </p:cmAuthor>
  <p:cmAuthor id="1" name="Aleksey Krasnov" initials="AK" lastIdx="8" clrIdx="0">
    <p:extLst>
      <p:ext uri="{19B8F6BF-5375-455C-9EA6-DF929625EA0E}">
        <p15:presenceInfo xmlns:p15="http://schemas.microsoft.com/office/powerpoint/2012/main" userId="Aleksey Krasnov" providerId="None"/>
      </p:ext>
    </p:extLst>
  </p:cmAuthor>
  <p:cmAuthor id="2" name="Ekaterina Gudkova" initials="EG" lastIdx="29" clrIdx="1">
    <p:extLst>
      <p:ext uri="{19B8F6BF-5375-455C-9EA6-DF929625EA0E}">
        <p15:presenceInfo xmlns:p15="http://schemas.microsoft.com/office/powerpoint/2012/main" userId="Ekaterina Gudkova" providerId="None"/>
      </p:ext>
    </p:extLst>
  </p:cmAuthor>
  <p:cmAuthor id="3" name="Anton Kuzmenko" initials="AK" lastIdx="15" clrIdx="2">
    <p:extLst>
      <p:ext uri="{19B8F6BF-5375-455C-9EA6-DF929625EA0E}">
        <p15:presenceInfo xmlns:p15="http://schemas.microsoft.com/office/powerpoint/2012/main" userId="2fdef89faa0e6b6d" providerId="Windows Live"/>
      </p:ext>
    </p:extLst>
  </p:cmAuthor>
  <p:cmAuthor id="4" name="Anton Kuzmenko" initials="AK [2]" lastIdx="22" clrIdx="3">
    <p:extLst>
      <p:ext uri="{19B8F6BF-5375-455C-9EA6-DF929625EA0E}">
        <p15:presenceInfo xmlns:p15="http://schemas.microsoft.com/office/powerpoint/2012/main" userId="Anton Kuzmenko" providerId="None"/>
      </p:ext>
    </p:extLst>
  </p:cmAuthor>
  <p:cmAuthor id="5" name="Елисеева Анастасия Александровна" initials="ЕАА" lastIdx="17" clrIdx="4">
    <p:extLst>
      <p:ext uri="{19B8F6BF-5375-455C-9EA6-DF929625EA0E}">
        <p15:presenceInfo xmlns:p15="http://schemas.microsoft.com/office/powerpoint/2012/main" userId="S::aal.eliseeva@live.unecon.ru::ffea6116-23a1-47f5-9562-e01f690acddd" providerId="AD"/>
      </p:ext>
    </p:extLst>
  </p:cmAuthor>
  <p:cmAuthor id="6" name="Александр Потапкин" initials="АП" lastIdx="86" clrIdx="5">
    <p:extLst>
      <p:ext uri="{19B8F6BF-5375-455C-9EA6-DF929625EA0E}">
        <p15:presenceInfo xmlns:p15="http://schemas.microsoft.com/office/powerpoint/2012/main" userId="S-1-5-21-2579597828-3719004916-3642787848-5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66"/>
    <a:srgbClr val="C5161D"/>
    <a:srgbClr val="ED1B24"/>
    <a:srgbClr val="03ADEF"/>
    <a:srgbClr val="3392C9"/>
    <a:srgbClr val="EE462F"/>
    <a:srgbClr val="FBB040"/>
    <a:srgbClr val="0092C8"/>
    <a:srgbClr val="002F66"/>
    <a:srgbClr val="C53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84" autoAdjust="0"/>
    <p:restoredTop sz="91590" autoAdjust="0"/>
  </p:normalViewPr>
  <p:slideViewPr>
    <p:cSldViewPr snapToGrid="0">
      <p:cViewPr varScale="1">
        <p:scale>
          <a:sx n="50" d="100"/>
          <a:sy n="50" d="100"/>
        </p:scale>
        <p:origin x="29" y="72"/>
      </p:cViewPr>
      <p:guideLst>
        <p:guide pos="370"/>
        <p:guide orient="horz" pos="3929"/>
        <p:guide orient="horz" pos="436"/>
        <p:guide pos="7287"/>
        <p:guide orient="horz" pos="2273"/>
        <p:guide pos="3840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94C1-D9AE-45A0-A4B8-21265D18F59A}" type="datetimeFigureOut">
              <a:rPr lang="ru-RU" smtClean="0"/>
              <a:t>20.04.2022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B5F0C-7FD6-41C2-B61F-0D7060D5B7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caa0bec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caa0bec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92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F0E5F-5F59-4885-9E3C-46358585DD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6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caa0bec0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caa0bec0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2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caa0bec0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caa0bec0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03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caa0bec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caa0bec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16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caa0bec0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caa0bec0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7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3186A-027E-42D8-A4F9-1A230A78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A36B0D-B623-430B-AAE6-858E22049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DFADF0-E050-43F5-8899-0BA189C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5F59-3DC5-413C-AE41-FA7563893023}" type="datetimeFigureOut">
              <a:rPr lang="ru-RU" smtClean="0"/>
              <a:t>20.04.2022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83CCD7-E0E6-42C3-AECD-A02FAA02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26B60A-63E1-4333-BDDC-274BE9EF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BA39-F647-4FB5-81C4-B01DE34864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45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357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6032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7691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0529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311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0780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2636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812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9672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5429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3FC44B-7270-3A49-AFBB-51B5580B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C942EA-E9BC-8247-A2CA-81E8A80FE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D6DE35-372B-1B4F-A6CA-D2C34841D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851F-B177-7841-A477-98B36A275320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70710C-ECF9-BD44-8BD3-558ECFB34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26B2A5-8158-4C49-A14F-6FB6924A1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9AA20-E937-074E-A4E9-D8E7806BF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9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99437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10" Type="http://schemas.openxmlformats.org/officeDocument/2006/relationships/image" Target="../media/image8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15796" r="15789"/>
          <a:stretch/>
        </p:blipFill>
        <p:spPr>
          <a:xfrm rot="-1585472" flipH="1">
            <a:off x="3916369" y="4063239"/>
            <a:ext cx="9520099" cy="58380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405872" y="158816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ОПЫТ ВНЕДРЕНИЯ АИС «МОЙ СПОРТ» В СПОРТИВНОЙ ШКОЛЕ № 2, Г. УХТА</a:t>
            </a:r>
            <a:endParaRPr lang="ru-RU" sz="3600" dirty="0">
              <a:solidFill>
                <a:schemeClr val="tx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934" y="591100"/>
            <a:ext cx="1793932" cy="55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6;p13">
            <a:extLst>
              <a:ext uri="{FF2B5EF4-FFF2-40B4-BE49-F238E27FC236}">
                <a16:creationId xmlns:a16="http://schemas.microsoft.com/office/drawing/2014/main" xmlns="" id="{AB073298-D927-0B41-9C23-B90BAE5DD65F}"/>
              </a:ext>
            </a:extLst>
          </p:cNvPr>
          <p:cNvSpPr txBox="1">
            <a:spLocks/>
          </p:cNvSpPr>
          <p:nvPr/>
        </p:nvSpPr>
        <p:spPr>
          <a:xfrm>
            <a:off x="594934" y="3306703"/>
            <a:ext cx="5708145" cy="170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defTabSz="914400">
              <a:buClr>
                <a:srgbClr val="595959"/>
              </a:buClr>
              <a:defRPr/>
            </a:pPr>
            <a:r>
              <a:rPr lang="ru-RU" sz="3200" b="1" kern="0" dirty="0" err="1">
                <a:solidFill>
                  <a:srgbClr val="00000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Брылякова</a:t>
            </a:r>
            <a:r>
              <a:rPr lang="ru-RU" sz="3200" b="1" kern="0" dirty="0">
                <a:solidFill>
                  <a:srgbClr val="00000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Дарья Степановна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tabLst/>
              <a:defRPr/>
            </a:pPr>
            <a:r>
              <a:rPr lang="ru-RU" sz="2100" kern="0" dirty="0" smtClean="0">
                <a:solidFill>
                  <a:srgbClr val="00000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Инструктор-методист / тренер</a:t>
            </a:r>
            <a:endParaRPr lang="ru-RU" sz="2100" kern="0" dirty="0">
              <a:solidFill>
                <a:srgbClr val="000000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>
            <a:extLst>
              <a:ext uri="{FF2B5EF4-FFF2-40B4-BE49-F238E27FC236}">
                <a16:creationId xmlns:a16="http://schemas.microsoft.com/office/drawing/2014/main" xmlns="" id="{064EFF10-BB0D-4B17-94A4-CDC1B2244678}"/>
              </a:ext>
            </a:extLst>
          </p:cNvPr>
          <p:cNvSpPr txBox="1">
            <a:spLocks/>
          </p:cNvSpPr>
          <p:nvPr/>
        </p:nvSpPr>
        <p:spPr>
          <a:xfrm>
            <a:off x="11653026" y="6400801"/>
            <a:ext cx="550129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lnSpc>
                <a:spcPct val="100000"/>
              </a:lnSpc>
            </a:pPr>
            <a:endParaRPr lang="ru-RU" sz="1600" dirty="0">
              <a:solidFill>
                <a:srgbClr val="002F67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9665">
            <a:off x="7915333" y="-2774300"/>
            <a:ext cx="7249143" cy="588306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0DD374A-B496-416C-ACB4-96F77DD764DF}"/>
              </a:ext>
            </a:extLst>
          </p:cNvPr>
          <p:cNvSpPr txBox="1">
            <a:spLocks/>
          </p:cNvSpPr>
          <p:nvPr/>
        </p:nvSpPr>
        <p:spPr>
          <a:xfrm>
            <a:off x="279889" y="918737"/>
            <a:ext cx="10484531" cy="5513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96">
              <a:lnSpc>
                <a:spcPct val="110000"/>
              </a:lnSpc>
            </a:pPr>
            <a:r>
              <a:rPr lang="ru-RU" sz="2800" b="1" dirty="0" smtClean="0">
                <a:latin typeface="Montserrat ExtraBold" pitchFamily="2" charset="0"/>
              </a:rPr>
              <a:t>С ЧЕГО ВСЁ НАЧИНАЛОСЬ И КАКИЕ РЕЗУЛЬТАТЫ МЫ ИМЕЕМ СЕЙЧАС</a:t>
            </a:r>
            <a:endParaRPr lang="ru-RU" sz="2800" b="1" dirty="0">
              <a:latin typeface="Montserrat ExtraBold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7CB98E3-7669-4BDB-BA86-248CD835020C}"/>
              </a:ext>
            </a:extLst>
          </p:cNvPr>
          <p:cNvGrpSpPr/>
          <p:nvPr/>
        </p:nvGrpSpPr>
        <p:grpSpPr>
          <a:xfrm>
            <a:off x="351705" y="2416965"/>
            <a:ext cx="5442363" cy="1268283"/>
            <a:chOff x="8599182" y="3628801"/>
            <a:chExt cx="4461346" cy="12682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9EBE03E-1F31-487E-BD1F-69A97FFC9300}"/>
                </a:ext>
              </a:extLst>
            </p:cNvPr>
            <p:cNvSpPr txBox="1"/>
            <p:nvPr/>
          </p:nvSpPr>
          <p:spPr>
            <a:xfrm>
              <a:off x="9158263" y="4435416"/>
              <a:ext cx="2428454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2400" dirty="0">
                  <a:solidFill>
                    <a:prstClr val="black"/>
                  </a:solidFill>
                  <a:latin typeface="Montserrat" panose="00000500000000000000" pitchFamily="2" charset="-52"/>
                </a:rPr>
                <a:t>тренеров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87753A7-F809-44D6-A188-877F3C3129E7}"/>
                </a:ext>
              </a:extLst>
            </p:cNvPr>
            <p:cNvSpPr txBox="1"/>
            <p:nvPr/>
          </p:nvSpPr>
          <p:spPr>
            <a:xfrm>
              <a:off x="9093712" y="3628801"/>
              <a:ext cx="3966816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5400" b="1" dirty="0" smtClean="0">
                  <a:solidFill>
                    <a:srgbClr val="002F67"/>
                  </a:solidFill>
                  <a:latin typeface="Montserrat" panose="00000500000000000000" pitchFamily="2" charset="-52"/>
                </a:rPr>
                <a:t>14 </a:t>
              </a:r>
              <a:r>
                <a:rPr lang="ru-RU" sz="3200" dirty="0" smtClean="0">
                  <a:solidFill>
                    <a:srgbClr val="C00000"/>
                  </a:solidFill>
                  <a:latin typeface="Montserrat" panose="00000500000000000000" pitchFamily="2" charset="-52"/>
                </a:rPr>
                <a:t>(100% </a:t>
              </a:r>
              <a:r>
                <a:rPr lang="ru-RU" sz="3200" dirty="0">
                  <a:solidFill>
                    <a:srgbClr val="C00000"/>
                  </a:solidFill>
                  <a:latin typeface="Montserrat" panose="00000500000000000000" pitchFamily="2" charset="-52"/>
                </a:rPr>
                <a:t>активация)</a:t>
              </a:r>
            </a:p>
          </p:txBody>
        </p:sp>
        <p:pic>
          <p:nvPicPr>
            <p:cNvPr id="31" name="Рисунок 30" descr="Свисток контур">
              <a:extLst>
                <a:ext uri="{FF2B5EF4-FFF2-40B4-BE49-F238E27FC236}">
                  <a16:creationId xmlns:a16="http://schemas.microsoft.com/office/drawing/2014/main" xmlns="" id="{F401E99F-14B5-4971-A648-D21FA779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19403097">
              <a:off x="8599182" y="4039177"/>
              <a:ext cx="584776" cy="58477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D181A1A-5185-4A5F-BAF9-24662CD465C9}"/>
              </a:ext>
            </a:extLst>
          </p:cNvPr>
          <p:cNvGrpSpPr/>
          <p:nvPr/>
        </p:nvGrpSpPr>
        <p:grpSpPr>
          <a:xfrm>
            <a:off x="5998357" y="2396459"/>
            <a:ext cx="5986127" cy="1367670"/>
            <a:chOff x="8860113" y="5399824"/>
            <a:chExt cx="4102756" cy="1367667"/>
          </a:xfrm>
        </p:grpSpPr>
        <p:pic>
          <p:nvPicPr>
            <p:cNvPr id="38" name="Google Shape;107;p17">
              <a:extLst>
                <a:ext uri="{FF2B5EF4-FFF2-40B4-BE49-F238E27FC236}">
                  <a16:creationId xmlns:a16="http://schemas.microsoft.com/office/drawing/2014/main" xmlns="" id="{4416168E-10AB-41FD-B8BC-856F81F5188C}"/>
                </a:ext>
              </a:extLst>
            </p:cNvPr>
            <p:cNvPicPr preferRelativeResize="0"/>
            <p:nvPr/>
          </p:nvPicPr>
          <p:blipFill>
            <a:blip r:embed="rId10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60113" y="5867237"/>
              <a:ext cx="495692" cy="5232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C74BDFF6-F1D4-4DE5-BB24-E40672DDEBF6}"/>
                </a:ext>
              </a:extLst>
            </p:cNvPr>
            <p:cNvGrpSpPr/>
            <p:nvPr/>
          </p:nvGrpSpPr>
          <p:grpSpPr>
            <a:xfrm>
              <a:off x="9340843" y="5399824"/>
              <a:ext cx="3622026" cy="1367667"/>
              <a:chOff x="9118783" y="5399824"/>
              <a:chExt cx="3622026" cy="136766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893A9D2-38B3-4962-9B35-01EBB97BA0C3}"/>
                  </a:ext>
                </a:extLst>
              </p:cNvPr>
              <p:cNvSpPr txBox="1"/>
              <p:nvPr/>
            </p:nvSpPr>
            <p:spPr>
              <a:xfrm>
                <a:off x="9118783" y="5399824"/>
                <a:ext cx="3622026" cy="923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4"/>
                <a:r>
                  <a:rPr lang="ru-RU" sz="5400" b="1" dirty="0" smtClean="0">
                    <a:solidFill>
                      <a:srgbClr val="002F67"/>
                    </a:solidFill>
                    <a:latin typeface="Montserrat" panose="00000500000000000000" pitchFamily="2" charset="-52"/>
                  </a:rPr>
                  <a:t>545</a:t>
                </a:r>
                <a:r>
                  <a:rPr lang="ru-RU" sz="5400" dirty="0" smtClean="0">
                    <a:solidFill>
                      <a:srgbClr val="C00000"/>
                    </a:solidFill>
                    <a:latin typeface="Montserrat" panose="00000500000000000000" pitchFamily="2" charset="-52"/>
                  </a:rPr>
                  <a:t> </a:t>
                </a:r>
                <a:r>
                  <a:rPr lang="ru-RU" sz="3200" dirty="0" smtClean="0">
                    <a:solidFill>
                      <a:srgbClr val="C00000"/>
                    </a:solidFill>
                    <a:latin typeface="Montserrat" panose="00000500000000000000" pitchFamily="2" charset="-52"/>
                  </a:rPr>
                  <a:t>(77% </a:t>
                </a:r>
                <a:r>
                  <a:rPr lang="ru-RU" sz="3200" dirty="0">
                    <a:solidFill>
                      <a:srgbClr val="C00000"/>
                    </a:solidFill>
                    <a:latin typeface="Montserrat" panose="00000500000000000000" pitchFamily="2" charset="-52"/>
                  </a:rPr>
                  <a:t>активация)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0575E7F-9EF3-495A-B2E0-D928B0229FD0}"/>
                  </a:ext>
                </a:extLst>
              </p:cNvPr>
              <p:cNvSpPr txBox="1"/>
              <p:nvPr/>
            </p:nvSpPr>
            <p:spPr>
              <a:xfrm>
                <a:off x="9118783" y="6244272"/>
                <a:ext cx="2629152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4"/>
                <a:r>
                  <a:rPr lang="ru-RU" sz="280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спортсменов</a:t>
                </a: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25837A-DD40-466C-80F7-0FD8377670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41" y="4727661"/>
            <a:ext cx="506521" cy="506521"/>
          </a:xfrm>
          <a:prstGeom prst="rect">
            <a:avLst/>
          </a:prstGeom>
        </p:spPr>
      </p:pic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xmlns="" id="{1C78F364-CFA9-45F9-8E84-C33B7B685BFB}"/>
              </a:ext>
            </a:extLst>
          </p:cNvPr>
          <p:cNvSpPr txBox="1">
            <a:spLocks/>
          </p:cNvSpPr>
          <p:nvPr/>
        </p:nvSpPr>
        <p:spPr>
          <a:xfrm>
            <a:off x="10059468" y="6535798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/>
            <a:fld id="{7C5E8F10-5629-499B-BF12-F6A02EB810D9}" type="slidenum">
              <a:rPr lang="ru-RU" sz="1000">
                <a:solidFill>
                  <a:prstClr val="black"/>
                </a:solidFill>
                <a:latin typeface="Montserrat" pitchFamily="2" charset="0"/>
              </a:rPr>
              <a:pPr algn="r" defTabSz="685766"/>
              <a:t>2</a:t>
            </a:fld>
            <a:endParaRPr lang="ru-RU" sz="1000" dirty="0">
              <a:solidFill>
                <a:prstClr val="black"/>
              </a:solidFill>
              <a:latin typeface="Montserrat" pitchFamily="2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BB5187A4-1195-42A3-AE00-350C4F9F70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9" y="188910"/>
            <a:ext cx="1236684" cy="379255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A7CB98E3-7669-4BDB-BA86-248CD835020C}"/>
              </a:ext>
            </a:extLst>
          </p:cNvPr>
          <p:cNvGrpSpPr/>
          <p:nvPr/>
        </p:nvGrpSpPr>
        <p:grpSpPr>
          <a:xfrm>
            <a:off x="6750558" y="4341546"/>
            <a:ext cx="4839089" cy="1268282"/>
            <a:chOff x="9093712" y="3628801"/>
            <a:chExt cx="3966816" cy="126827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9EBE03E-1F31-487E-BD1F-69A97FFC9300}"/>
                </a:ext>
              </a:extLst>
            </p:cNvPr>
            <p:cNvSpPr txBox="1"/>
            <p:nvPr/>
          </p:nvSpPr>
          <p:spPr>
            <a:xfrm>
              <a:off x="9158262" y="4435416"/>
              <a:ext cx="3313510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2400" dirty="0">
                  <a:solidFill>
                    <a:prstClr val="black"/>
                  </a:solidFill>
                  <a:latin typeface="Montserrat" panose="00000500000000000000" pitchFamily="2" charset="-52"/>
                </a:rPr>
                <a:t>Расписание в группах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87753A7-F809-44D6-A188-877F3C3129E7}"/>
                </a:ext>
              </a:extLst>
            </p:cNvPr>
            <p:cNvSpPr txBox="1"/>
            <p:nvPr/>
          </p:nvSpPr>
          <p:spPr>
            <a:xfrm>
              <a:off x="9093712" y="3628801"/>
              <a:ext cx="3966816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5400" b="1" dirty="0" smtClean="0">
                  <a:solidFill>
                    <a:srgbClr val="002F67"/>
                  </a:solidFill>
                  <a:latin typeface="Montserrat" panose="00000500000000000000" pitchFamily="2" charset="-52"/>
                </a:rPr>
                <a:t>100%</a:t>
              </a:r>
              <a:endParaRPr lang="ru-RU" sz="3200" dirty="0">
                <a:solidFill>
                  <a:srgbClr val="C00000"/>
                </a:solidFill>
                <a:latin typeface="Montserrat" panose="00000500000000000000" pitchFamily="2" charset="-52"/>
              </a:endParaRPr>
            </a:p>
          </p:txBody>
        </p:sp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6684492-874C-9B48-9807-72EC184040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352" y="4760025"/>
            <a:ext cx="354063" cy="354063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A7CB98E3-7669-4BDB-BA86-248CD835020C}"/>
              </a:ext>
            </a:extLst>
          </p:cNvPr>
          <p:cNvGrpSpPr/>
          <p:nvPr/>
        </p:nvGrpSpPr>
        <p:grpSpPr>
          <a:xfrm>
            <a:off x="864415" y="4382589"/>
            <a:ext cx="5662845" cy="1415772"/>
            <a:chOff x="9093712" y="3628801"/>
            <a:chExt cx="3966816" cy="141576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9EBE03E-1F31-487E-BD1F-69A97FFC9300}"/>
                </a:ext>
              </a:extLst>
            </p:cNvPr>
            <p:cNvSpPr txBox="1"/>
            <p:nvPr/>
          </p:nvSpPr>
          <p:spPr>
            <a:xfrm>
              <a:off x="9158263" y="4435416"/>
              <a:ext cx="3449889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2400" dirty="0">
                  <a:solidFill>
                    <a:prstClr val="black"/>
                  </a:solidFill>
                  <a:latin typeface="Montserrat" panose="00000500000000000000" pitchFamily="2" charset="-52"/>
                </a:rPr>
                <a:t>Ведение журнала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C87753A7-F809-44D6-A188-877F3C3129E7}"/>
                </a:ext>
              </a:extLst>
            </p:cNvPr>
            <p:cNvSpPr txBox="1"/>
            <p:nvPr/>
          </p:nvSpPr>
          <p:spPr>
            <a:xfrm>
              <a:off x="9093712" y="3628801"/>
              <a:ext cx="3966816" cy="141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5400" b="1" dirty="0">
                  <a:solidFill>
                    <a:srgbClr val="002F67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5400" b="1" dirty="0" smtClean="0">
                  <a:solidFill>
                    <a:srgbClr val="002F67"/>
                  </a:solidFill>
                  <a:latin typeface="Montserrat" panose="00000500000000000000" pitchFamily="2" charset="-52"/>
                </a:rPr>
                <a:t>182 </a:t>
              </a:r>
              <a:r>
                <a:rPr lang="ru-RU" sz="3200" dirty="0" smtClean="0">
                  <a:solidFill>
                    <a:srgbClr val="C00000"/>
                  </a:solidFill>
                  <a:latin typeface="Montserrat" panose="00000500000000000000" pitchFamily="2" charset="-52"/>
                </a:rPr>
                <a:t>(100%)</a:t>
              </a:r>
              <a:endParaRPr lang="ru-RU" sz="3200" dirty="0">
                <a:solidFill>
                  <a:srgbClr val="C00000"/>
                </a:solidFill>
                <a:latin typeface="Montserrat" panose="00000500000000000000" pitchFamily="2" charset="-52"/>
              </a:endParaRPr>
            </a:p>
            <a:p>
              <a:pPr defTabSz="914354"/>
              <a:endParaRPr lang="ru-RU" sz="3200" dirty="0">
                <a:solidFill>
                  <a:srgbClr val="C00000"/>
                </a:solidFill>
                <a:latin typeface="Montserrat" panose="000005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6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79;p16">
            <a:extLst>
              <a:ext uri="{FF2B5EF4-FFF2-40B4-BE49-F238E27FC236}">
                <a16:creationId xmlns:a16="http://schemas.microsoft.com/office/drawing/2014/main" xmlns="" id="{72025C93-D491-464D-83EA-FF457A1778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96735">
            <a:off x="8859499" y="-3531864"/>
            <a:ext cx="5533733" cy="77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3;p16">
            <a:extLst>
              <a:ext uri="{FF2B5EF4-FFF2-40B4-BE49-F238E27FC236}">
                <a16:creationId xmlns:a16="http://schemas.microsoft.com/office/drawing/2014/main" xmlns="" id="{EB2618D4-78BC-B647-9715-8DC9368B8E54}"/>
              </a:ext>
            </a:extLst>
          </p:cNvPr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5400000">
            <a:off x="-1227346" y="2386988"/>
            <a:ext cx="5533733" cy="77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xmlns="" id="{1370E89A-A9B5-8E41-99BA-45145C6FA34E}"/>
              </a:ext>
            </a:extLst>
          </p:cNvPr>
          <p:cNvSpPr txBox="1">
            <a:spLocks/>
          </p:cNvSpPr>
          <p:nvPr/>
        </p:nvSpPr>
        <p:spPr>
          <a:xfrm>
            <a:off x="8432949" y="6346928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39"/>
            <a:fld id="{E68ADCAB-09C0-FE4A-AE9F-10FFC86828DA}" type="slidenum">
              <a:rPr lang="ru-RU" sz="1000">
                <a:solidFill>
                  <a:prstClr val="black"/>
                </a:solidFill>
                <a:latin typeface="Montserrat Medium" pitchFamily="2" charset="0"/>
                <a:sym typeface="Arial"/>
              </a:rPr>
              <a:pPr algn="r" defTabSz="1219139"/>
              <a:t>3</a:t>
            </a:fld>
            <a:endParaRPr lang="ru-RU" sz="1000" dirty="0">
              <a:solidFill>
                <a:prstClr val="black"/>
              </a:solidFill>
              <a:latin typeface="Montserrat Medium" pitchFamily="2" charset="0"/>
              <a:sym typeface="Arial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396DFB1B-8DF8-EC45-86C7-45D84A4A8B1A}"/>
              </a:ext>
            </a:extLst>
          </p:cNvPr>
          <p:cNvSpPr txBox="1">
            <a:spLocks/>
          </p:cNvSpPr>
          <p:nvPr/>
        </p:nvSpPr>
        <p:spPr>
          <a:xfrm>
            <a:off x="441012" y="870234"/>
            <a:ext cx="9604893" cy="573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7325"/>
            <a:r>
              <a:rPr lang="ru-RU" sz="2800" b="1" dirty="0" smtClean="0">
                <a:latin typeface="Montserrat ExtraBold" pitchFamily="2" charset="0"/>
              </a:rPr>
              <a:t>ДОНЕСЕНИЕ ДО ТРЕНЕРА ЦЕННОСТИ АИС</a:t>
            </a:r>
            <a:endParaRPr lang="ru-RU" sz="2800" b="1" dirty="0">
              <a:latin typeface="Montserrat ExtraBold" pitchFamily="2" charset="0"/>
            </a:endParaRPr>
          </a:p>
        </p:txBody>
      </p:sp>
      <p:pic>
        <p:nvPicPr>
          <p:cNvPr id="22" name="Google Shape;81;p16">
            <a:extLst>
              <a:ext uri="{FF2B5EF4-FFF2-40B4-BE49-F238E27FC236}">
                <a16:creationId xmlns:a16="http://schemas.microsoft.com/office/drawing/2014/main" xmlns="" id="{71157263-5852-0747-8A48-A65513C482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576" y="283171"/>
            <a:ext cx="1423005" cy="41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AF43F8E6-546A-054E-9454-73A393347B46}"/>
              </a:ext>
            </a:extLst>
          </p:cNvPr>
          <p:cNvSpPr/>
          <p:nvPr/>
        </p:nvSpPr>
        <p:spPr>
          <a:xfrm>
            <a:off x="1112668" y="1640108"/>
            <a:ext cx="4616923" cy="1112520"/>
          </a:xfrm>
          <a:prstGeom prst="roundRect">
            <a:avLst/>
          </a:prstGeom>
          <a:solidFill>
            <a:schemeClr val="bg1"/>
          </a:solidFill>
          <a:ln>
            <a:solidFill>
              <a:srgbClr val="03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ontserrat Medium" pitchFamily="2" charset="0"/>
              </a:rPr>
              <a:t>Боязнь перехода на электронный журнал тренеров старшого поколения</a:t>
            </a:r>
            <a:endParaRPr lang="ru-RU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D2061E9-9601-484F-AB84-57A3A8886891}"/>
              </a:ext>
            </a:extLst>
          </p:cNvPr>
          <p:cNvSpPr/>
          <p:nvPr/>
        </p:nvSpPr>
        <p:spPr>
          <a:xfrm>
            <a:off x="6368111" y="1658195"/>
            <a:ext cx="5077365" cy="1094433"/>
          </a:xfrm>
          <a:prstGeom prst="roundRect">
            <a:avLst/>
          </a:prstGeom>
          <a:solidFill>
            <a:schemeClr val="bg1"/>
          </a:solidFill>
          <a:ln>
            <a:solidFill>
              <a:srgbClr val="03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ontserrat Medium" pitchFamily="2" charset="0"/>
              </a:rPr>
              <a:t>Неумение </a:t>
            </a:r>
            <a:r>
              <a:rPr lang="ru-RU" sz="1600" dirty="0">
                <a:solidFill>
                  <a:schemeClr val="tx1"/>
                </a:solidFill>
                <a:latin typeface="Montserrat Medium" pitchFamily="2" charset="0"/>
              </a:rPr>
              <a:t>работать в АИС «Мой спорт»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946AEF41-52DA-A140-8696-571B28E4D5AB}"/>
              </a:ext>
            </a:extLst>
          </p:cNvPr>
          <p:cNvSpPr/>
          <p:nvPr/>
        </p:nvSpPr>
        <p:spPr>
          <a:xfrm>
            <a:off x="3535680" y="6009672"/>
            <a:ext cx="5120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3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SemiBold" pitchFamily="2" charset="0"/>
              </a:rPr>
              <a:t>Устойчивая работа в АИС «Мой спорт»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E17BD08B-4A12-D047-A61F-A851E1186E40}"/>
              </a:ext>
            </a:extLst>
          </p:cNvPr>
          <p:cNvSpPr/>
          <p:nvPr/>
        </p:nvSpPr>
        <p:spPr>
          <a:xfrm>
            <a:off x="90670" y="3545846"/>
            <a:ext cx="2841625" cy="1915640"/>
          </a:xfrm>
          <a:prstGeom prst="roundRect">
            <a:avLst/>
          </a:prstGeom>
          <a:solidFill>
            <a:schemeClr val="bg1"/>
          </a:solidFill>
          <a:ln>
            <a:solidFill>
              <a:srgbClr val="03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ontserrat Medium" pitchFamily="2" charset="0"/>
              </a:rPr>
              <a:t>Методическая помощь тренерскому составу </a:t>
            </a:r>
            <a:endParaRPr lang="ru-RU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8C269A89-18B8-864E-8D0B-42908E160C0D}"/>
              </a:ext>
            </a:extLst>
          </p:cNvPr>
          <p:cNvSpPr/>
          <p:nvPr/>
        </p:nvSpPr>
        <p:spPr>
          <a:xfrm>
            <a:off x="9258758" y="3572805"/>
            <a:ext cx="2841625" cy="1905783"/>
          </a:xfrm>
          <a:prstGeom prst="roundRect">
            <a:avLst/>
          </a:prstGeom>
          <a:solidFill>
            <a:schemeClr val="bg1"/>
          </a:solidFill>
          <a:ln>
            <a:solidFill>
              <a:srgbClr val="03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ontserrat Medium" pitchFamily="2" charset="0"/>
              </a:rPr>
              <a:t>Выпуск приказа о работе в АИС «Мой спорт» на уровне спортивной организации</a:t>
            </a:r>
            <a:endParaRPr lang="ru-RU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08F0F630-45F4-BF40-890E-EBC1B80712B1}"/>
              </a:ext>
            </a:extLst>
          </p:cNvPr>
          <p:cNvSpPr txBox="1">
            <a:spLocks/>
          </p:cNvSpPr>
          <p:nvPr/>
        </p:nvSpPr>
        <p:spPr>
          <a:xfrm>
            <a:off x="1379702" y="2975851"/>
            <a:ext cx="9299868" cy="573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96">
              <a:lnSpc>
                <a:spcPct val="110000"/>
              </a:lnSpc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 Medium" pitchFamily="2" charset="0"/>
                <a:sym typeface="Arial"/>
              </a:rPr>
              <a:t>РЕШЕНИЯ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3768A5CE-A01C-124A-9FC8-9C2955F8B7C4}"/>
              </a:ext>
            </a:extLst>
          </p:cNvPr>
          <p:cNvCxnSpPr>
            <a:cxnSpLocks/>
            <a:stCxn id="18" idx="2"/>
            <a:endCxn id="3" idx="0"/>
          </p:cNvCxnSpPr>
          <p:nvPr/>
        </p:nvCxnSpPr>
        <p:spPr>
          <a:xfrm>
            <a:off x="4513378" y="5478588"/>
            <a:ext cx="1582622" cy="531084"/>
          </a:xfrm>
          <a:prstGeom prst="straightConnector1">
            <a:avLst/>
          </a:prstGeom>
          <a:ln w="19050">
            <a:solidFill>
              <a:srgbClr val="032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86FB2E38-EDC8-A749-BC81-08FB22792BB8}"/>
              </a:ext>
            </a:extLst>
          </p:cNvPr>
          <p:cNvCxnSpPr>
            <a:cxnSpLocks/>
            <a:stCxn id="12" idx="2"/>
            <a:endCxn id="3" idx="0"/>
          </p:cNvCxnSpPr>
          <p:nvPr/>
        </p:nvCxnSpPr>
        <p:spPr>
          <a:xfrm>
            <a:off x="1511483" y="5461486"/>
            <a:ext cx="4584517" cy="548186"/>
          </a:xfrm>
          <a:prstGeom prst="straightConnector1">
            <a:avLst/>
          </a:prstGeom>
          <a:ln w="19050">
            <a:solidFill>
              <a:srgbClr val="032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25D5F12F-CB59-024A-8CCA-30BCC7CCC26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 flipH="1">
            <a:off x="6096000" y="5478588"/>
            <a:ext cx="4583571" cy="531084"/>
          </a:xfrm>
          <a:prstGeom prst="straightConnector1">
            <a:avLst/>
          </a:prstGeom>
          <a:ln w="19050">
            <a:solidFill>
              <a:srgbClr val="032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8C269A89-18B8-864E-8D0B-42908E160C0D}"/>
              </a:ext>
            </a:extLst>
          </p:cNvPr>
          <p:cNvSpPr/>
          <p:nvPr/>
        </p:nvSpPr>
        <p:spPr>
          <a:xfrm>
            <a:off x="3092565" y="3572805"/>
            <a:ext cx="2841625" cy="1905783"/>
          </a:xfrm>
          <a:prstGeom prst="roundRect">
            <a:avLst/>
          </a:prstGeom>
          <a:solidFill>
            <a:schemeClr val="bg1"/>
          </a:solidFill>
          <a:ln>
            <a:solidFill>
              <a:srgbClr val="03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ontserrat Medium" pitchFamily="2" charset="0"/>
              </a:rPr>
              <a:t>Грамотное донесение информации</a:t>
            </a:r>
            <a:endParaRPr lang="ru-RU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8C269A89-18B8-864E-8D0B-42908E160C0D}"/>
              </a:ext>
            </a:extLst>
          </p:cNvPr>
          <p:cNvSpPr/>
          <p:nvPr/>
        </p:nvSpPr>
        <p:spPr>
          <a:xfrm>
            <a:off x="6175661" y="3555703"/>
            <a:ext cx="2841625" cy="1905783"/>
          </a:xfrm>
          <a:prstGeom prst="roundRect">
            <a:avLst/>
          </a:prstGeom>
          <a:solidFill>
            <a:schemeClr val="bg1"/>
          </a:solidFill>
          <a:ln>
            <a:solidFill>
              <a:srgbClr val="03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ontserrat Medium" pitchFamily="2" charset="0"/>
              </a:rPr>
              <a:t>Распределение обязанностей между методистом и тренерским составом</a:t>
            </a:r>
            <a:endParaRPr lang="ru-RU" sz="1600" dirty="0">
              <a:solidFill>
                <a:schemeClr val="tx1"/>
              </a:solidFill>
              <a:latin typeface="Montserrat Medium" pitchFamily="2" charset="0"/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25D5F12F-CB59-024A-8CCA-30BCC7CCC26A}"/>
              </a:ext>
            </a:extLst>
          </p:cNvPr>
          <p:cNvCxnSpPr>
            <a:cxnSpLocks/>
            <a:stCxn id="32" idx="2"/>
            <a:endCxn id="3" idx="0"/>
          </p:cNvCxnSpPr>
          <p:nvPr/>
        </p:nvCxnSpPr>
        <p:spPr>
          <a:xfrm flipH="1">
            <a:off x="6096000" y="5461486"/>
            <a:ext cx="1500474" cy="548186"/>
          </a:xfrm>
          <a:prstGeom prst="straightConnector1">
            <a:avLst/>
          </a:prstGeom>
          <a:ln w="19050">
            <a:solidFill>
              <a:srgbClr val="032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79;p16">
            <a:extLst>
              <a:ext uri="{FF2B5EF4-FFF2-40B4-BE49-F238E27FC236}">
                <a16:creationId xmlns:a16="http://schemas.microsoft.com/office/drawing/2014/main" xmlns="" id="{CB84A6A9-DBE3-D642-A057-11E1AE9A04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96735">
            <a:off x="8859499" y="-3531864"/>
            <a:ext cx="5533733" cy="77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83;p16">
            <a:extLst>
              <a:ext uri="{FF2B5EF4-FFF2-40B4-BE49-F238E27FC236}">
                <a16:creationId xmlns:a16="http://schemas.microsoft.com/office/drawing/2014/main" xmlns="" id="{1DF9122E-9D20-7749-AC26-179EDB15F0AD}"/>
              </a:ext>
            </a:extLst>
          </p:cNvPr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5400000">
            <a:off x="-1155905" y="2819733"/>
            <a:ext cx="5533733" cy="77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xmlns="" id="{5B728C43-8F74-3546-A7C3-AA50E7F04F10}"/>
              </a:ext>
            </a:extLst>
          </p:cNvPr>
          <p:cNvSpPr txBox="1">
            <a:spLocks/>
          </p:cNvSpPr>
          <p:nvPr/>
        </p:nvSpPr>
        <p:spPr>
          <a:xfrm>
            <a:off x="8432949" y="6346928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39"/>
            <a:fld id="{E68ADCAB-09C0-FE4A-AE9F-10FFC86828DA}" type="slidenum">
              <a:rPr lang="ru-RU" sz="1000">
                <a:solidFill>
                  <a:prstClr val="black"/>
                </a:solidFill>
                <a:latin typeface="Montserrat Medium" pitchFamily="2" charset="0"/>
                <a:sym typeface="Arial"/>
              </a:rPr>
              <a:pPr algn="r" defTabSz="1219139"/>
              <a:t>4</a:t>
            </a:fld>
            <a:endParaRPr lang="ru-RU" sz="1000" dirty="0">
              <a:solidFill>
                <a:prstClr val="black"/>
              </a:solidFill>
              <a:latin typeface="Montserrat Medium" pitchFamily="2" charset="0"/>
              <a:sym typeface="Arial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72F06E2-14AF-6F46-903C-B4A10863A05E}"/>
              </a:ext>
            </a:extLst>
          </p:cNvPr>
          <p:cNvSpPr txBox="1">
            <a:spLocks/>
          </p:cNvSpPr>
          <p:nvPr/>
        </p:nvSpPr>
        <p:spPr>
          <a:xfrm>
            <a:off x="292101" y="1052869"/>
            <a:ext cx="9657776" cy="573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7325"/>
            <a:r>
              <a:rPr lang="ru-RU" sz="2800" b="1" dirty="0" smtClean="0">
                <a:latin typeface="Montserrat ExtraBold" pitchFamily="2" charset="0"/>
                <a:sym typeface="Arial"/>
              </a:rPr>
              <a:t>РЕЗУЛЬТАТЫ АКТИВНОЙ РАБОТЫ ТРЕНЕРОВ В ЖУРНАЛЕ</a:t>
            </a:r>
            <a:endParaRPr lang="ru-RU" sz="2800" b="1" dirty="0">
              <a:latin typeface="Montserrat ExtraBold" pitchFamily="2" charset="0"/>
              <a:sym typeface="Arial"/>
            </a:endParaRPr>
          </a:p>
        </p:txBody>
      </p:sp>
      <p:pic>
        <p:nvPicPr>
          <p:cNvPr id="9" name="Google Shape;81;p16">
            <a:extLst>
              <a:ext uri="{FF2B5EF4-FFF2-40B4-BE49-F238E27FC236}">
                <a16:creationId xmlns:a16="http://schemas.microsoft.com/office/drawing/2014/main" xmlns="" id="{21AD140D-311B-7C4A-8134-E41D3499F2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576" y="283171"/>
            <a:ext cx="1423005" cy="41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7809747-0DDA-6349-84BF-3943F8646344}"/>
              </a:ext>
            </a:extLst>
          </p:cNvPr>
          <p:cNvSpPr txBox="1">
            <a:spLocks/>
          </p:cNvSpPr>
          <p:nvPr/>
        </p:nvSpPr>
        <p:spPr>
          <a:xfrm>
            <a:off x="577095" y="1805298"/>
            <a:ext cx="6238791" cy="3009708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endParaRPr lang="ru-RU" sz="2400" dirty="0">
              <a:latin typeface="Montserrat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946AEF41-52DA-A140-8696-571B28E4D5AB}"/>
              </a:ext>
            </a:extLst>
          </p:cNvPr>
          <p:cNvSpPr/>
          <p:nvPr/>
        </p:nvSpPr>
        <p:spPr>
          <a:xfrm>
            <a:off x="350329" y="2082336"/>
            <a:ext cx="721779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3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tserrat SemiBold" pitchFamily="2" charset="0"/>
              </a:rPr>
              <a:t>Удобство ведение электронного журнала для тренера</a:t>
            </a:r>
            <a:endParaRPr lang="ru-RU" b="1" dirty="0">
              <a:solidFill>
                <a:schemeClr val="tx1"/>
              </a:solidFill>
              <a:latin typeface="Montserrat SemiBold" pitchFamily="2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946AEF41-52DA-A140-8696-571B28E4D5AB}"/>
              </a:ext>
            </a:extLst>
          </p:cNvPr>
          <p:cNvSpPr/>
          <p:nvPr/>
        </p:nvSpPr>
        <p:spPr>
          <a:xfrm>
            <a:off x="292101" y="3903166"/>
            <a:ext cx="684769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3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tserrat SemiBold" pitchFamily="2" charset="0"/>
              </a:rPr>
              <a:t>Планируемый отказ от ведения бумажного журнала</a:t>
            </a:r>
            <a:endParaRPr lang="ru-RU" b="1" dirty="0">
              <a:solidFill>
                <a:schemeClr val="tx1"/>
              </a:solidFill>
              <a:latin typeface="Montserrat SemiBold" pitchFamily="2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946AEF41-52DA-A140-8696-571B28E4D5AB}"/>
              </a:ext>
            </a:extLst>
          </p:cNvPr>
          <p:cNvSpPr/>
          <p:nvPr/>
        </p:nvSpPr>
        <p:spPr>
          <a:xfrm>
            <a:off x="1265129" y="2974441"/>
            <a:ext cx="6197181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3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tserrat SemiBold" pitchFamily="2" charset="0"/>
              </a:rPr>
              <a:t>Заинтересованность родителей и спортсменов</a:t>
            </a:r>
            <a:endParaRPr lang="ru-RU" b="1" dirty="0">
              <a:solidFill>
                <a:schemeClr val="tx1"/>
              </a:solidFill>
              <a:latin typeface="Montserrat SemiBold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2B371EA8-C960-4C94-A60D-15C94FE12657}"/>
              </a:ext>
            </a:extLst>
          </p:cNvPr>
          <p:cNvGrpSpPr/>
          <p:nvPr/>
        </p:nvGrpSpPr>
        <p:grpSpPr>
          <a:xfrm>
            <a:off x="7366557" y="2127783"/>
            <a:ext cx="4269256" cy="4245288"/>
            <a:chOff x="7109463" y="1411298"/>
            <a:chExt cx="4818625" cy="4966146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xmlns="" id="{F810AF28-7857-42F0-BBB7-C2175F00B38B}"/>
                </a:ext>
              </a:extLst>
            </p:cNvPr>
            <p:cNvGrpSpPr/>
            <p:nvPr/>
          </p:nvGrpSpPr>
          <p:grpSpPr>
            <a:xfrm>
              <a:off x="7881055" y="1411298"/>
              <a:ext cx="4047033" cy="3321191"/>
              <a:chOff x="2048178" y="321005"/>
              <a:chExt cx="4553908" cy="35907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xmlns="" id="{0F29C307-52A7-4BE5-A05E-0C7E48AB54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04"/>
              <a:stretch/>
            </p:blipFill>
            <p:spPr>
              <a:xfrm>
                <a:off x="2246374" y="491995"/>
                <a:ext cx="4147930" cy="2308324"/>
              </a:xfrm>
              <a:prstGeom prst="rect">
                <a:avLst/>
              </a:prstGeom>
            </p:spPr>
          </p:pic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xmlns="" id="{3B750647-574E-4F3A-B382-00E80FFE9EC7}"/>
                  </a:ext>
                </a:extLst>
              </p:cNvPr>
              <p:cNvSpPr/>
              <p:nvPr/>
            </p:nvSpPr>
            <p:spPr>
              <a:xfrm>
                <a:off x="2451234" y="1887744"/>
                <a:ext cx="3864766" cy="834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xmlns="" id="{3D1451AA-759D-438D-8951-6D261497F6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5" t="21763" r="1025" b="13386"/>
              <a:stretch/>
            </p:blipFill>
            <p:spPr>
              <a:xfrm>
                <a:off x="2429989" y="1912619"/>
                <a:ext cx="1961323" cy="345292"/>
              </a:xfrm>
              <a:prstGeom prst="roundRect">
                <a:avLst/>
              </a:prstGeom>
            </p:spPr>
          </p:pic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xmlns="" id="{B6B001FA-9534-4C59-8C12-BB8696CD0D63}"/>
                  </a:ext>
                </a:extLst>
              </p:cNvPr>
              <p:cNvSpPr/>
              <p:nvPr/>
            </p:nvSpPr>
            <p:spPr>
              <a:xfrm>
                <a:off x="4460875" y="2581164"/>
                <a:ext cx="63500" cy="1726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xmlns="" id="{0A112BA2-4D81-4F4F-A00E-776841F1A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8178" y="321005"/>
                <a:ext cx="4553908" cy="3590713"/>
              </a:xfrm>
              <a:prstGeom prst="rect">
                <a:avLst/>
              </a:prstGeom>
              <a:effectLst/>
            </p:spPr>
          </p:pic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DAAA9CB5-0C77-432A-AFBD-24F8E1F7EC6A}"/>
                </a:ext>
              </a:extLst>
            </p:cNvPr>
            <p:cNvGrpSpPr/>
            <p:nvPr/>
          </p:nvGrpSpPr>
          <p:grpSpPr>
            <a:xfrm>
              <a:off x="8806543" y="4233853"/>
              <a:ext cx="3121545" cy="2143591"/>
              <a:chOff x="4322322" y="2309237"/>
              <a:chExt cx="6250980" cy="4311917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0043" y="3021153"/>
                <a:ext cx="2543259" cy="36000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1329" y="2755398"/>
                <a:ext cx="2532588" cy="35999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5357" y="2546453"/>
                <a:ext cx="2546834" cy="35999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322" y="2309237"/>
                <a:ext cx="2535959" cy="360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xmlns="" id="{F30C95DC-C35A-47DF-A5C4-CE55D153EA44}"/>
                </a:ext>
              </a:extLst>
            </p:cNvPr>
            <p:cNvCxnSpPr>
              <a:cxnSpLocks/>
            </p:cNvCxnSpPr>
            <p:nvPr/>
          </p:nvCxnSpPr>
          <p:spPr>
            <a:xfrm>
              <a:off x="9083904" y="3202818"/>
              <a:ext cx="0" cy="105439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22222602-19EE-43A4-BD8D-E8AAA372FD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09463" y="3406891"/>
              <a:ext cx="1431881" cy="2723805"/>
              <a:chOff x="10403717" y="1710775"/>
              <a:chExt cx="2185122" cy="424115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3" name="Рисунок 32" descr="Изображение выглядит как текст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0BB3207-6C4B-42C1-8963-06B401AA8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13785" y="1802659"/>
                <a:ext cx="1909334" cy="4010216"/>
              </a:xfrm>
              <a:prstGeom prst="roundRect">
                <a:avLst>
                  <a:gd name="adj" fmla="val 12369"/>
                </a:avLst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xmlns="" id="{D8AB0894-BD40-4DB1-A619-72BA27453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" t="-227" r="-851" b="227"/>
              <a:stretch/>
            </p:blipFill>
            <p:spPr>
              <a:xfrm>
                <a:off x="10403717" y="1710775"/>
                <a:ext cx="2185122" cy="4241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17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1;p16">
            <a:extLst>
              <a:ext uri="{FF2B5EF4-FFF2-40B4-BE49-F238E27FC236}">
                <a16:creationId xmlns="" xmlns:a16="http://schemas.microsoft.com/office/drawing/2014/main" id="{F67516F1-6466-1A4F-830D-9A3961BD81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576" y="283171"/>
            <a:ext cx="1423005" cy="41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EF3FC5E-AD7F-A44C-9D74-27E53CB1EF94}"/>
              </a:ext>
            </a:extLst>
          </p:cNvPr>
          <p:cNvSpPr txBox="1">
            <a:spLocks/>
          </p:cNvSpPr>
          <p:nvPr/>
        </p:nvSpPr>
        <p:spPr>
          <a:xfrm>
            <a:off x="489483" y="917966"/>
            <a:ext cx="9604893" cy="573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96">
              <a:lnSpc>
                <a:spcPct val="110000"/>
              </a:lnSpc>
            </a:pP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Montserrat ExtraBold" pitchFamily="2" charset="0"/>
                <a:sym typeface="Arial"/>
              </a:rPr>
              <a:t>ПРЕДЛОЖЕНИЯ ПО РАЗВИТИЮ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6318CFEB-A509-2745-91E2-C9A005A55465}"/>
              </a:ext>
            </a:extLst>
          </p:cNvPr>
          <p:cNvGrpSpPr/>
          <p:nvPr/>
        </p:nvGrpSpPr>
        <p:grpSpPr>
          <a:xfrm>
            <a:off x="1208528" y="4402776"/>
            <a:ext cx="7349717" cy="1120849"/>
            <a:chOff x="365748" y="1847628"/>
            <a:chExt cx="3653870" cy="840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: скругленные углы 1">
              <a:extLst>
                <a:ext uri="{FF2B5EF4-FFF2-40B4-BE49-F238E27FC236}">
                  <a16:creationId xmlns="" xmlns:a16="http://schemas.microsoft.com/office/drawing/2014/main" id="{5B2F5CFB-D8AA-EB41-A641-691A74334047}"/>
                </a:ext>
              </a:extLst>
            </p:cNvPr>
            <p:cNvSpPr/>
            <p:nvPr/>
          </p:nvSpPr>
          <p:spPr>
            <a:xfrm>
              <a:off x="365748" y="1847628"/>
              <a:ext cx="3653870" cy="840637"/>
            </a:xfrm>
            <a:prstGeom prst="roundRect">
              <a:avLst/>
            </a:prstGeom>
            <a:solidFill>
              <a:srgbClr val="002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AB3D0E6F-1F66-204D-A409-6FE0B58B08FC}"/>
                </a:ext>
              </a:extLst>
            </p:cNvPr>
            <p:cNvSpPr/>
            <p:nvPr/>
          </p:nvSpPr>
          <p:spPr>
            <a:xfrm>
              <a:off x="420129" y="1925740"/>
              <a:ext cx="3535735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1219170">
                <a:buClr>
                  <a:srgbClr val="000000"/>
                </a:buClr>
              </a:pPr>
              <a:endParaRPr lang="ru-RU" sz="1600" kern="0" dirty="0">
                <a:solidFill>
                  <a:prstClr val="white"/>
                </a:solidFill>
                <a:latin typeface="Montserrat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2E9CF1A6-AC90-4C46-8D4B-E8BE3AB1F92D}"/>
              </a:ext>
            </a:extLst>
          </p:cNvPr>
          <p:cNvGrpSpPr/>
          <p:nvPr/>
        </p:nvGrpSpPr>
        <p:grpSpPr>
          <a:xfrm>
            <a:off x="1281112" y="2229784"/>
            <a:ext cx="6521767" cy="1120849"/>
            <a:chOff x="365748" y="1847628"/>
            <a:chExt cx="3653870" cy="840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Прямоугольник: скругленные углы 1">
              <a:extLst>
                <a:ext uri="{FF2B5EF4-FFF2-40B4-BE49-F238E27FC236}">
                  <a16:creationId xmlns="" xmlns:a16="http://schemas.microsoft.com/office/drawing/2014/main" id="{65E91625-0DEC-CB48-8E86-82E3DD1A579A}"/>
                </a:ext>
              </a:extLst>
            </p:cNvPr>
            <p:cNvSpPr/>
            <p:nvPr/>
          </p:nvSpPr>
          <p:spPr>
            <a:xfrm>
              <a:off x="365748" y="1847628"/>
              <a:ext cx="3653870" cy="840637"/>
            </a:xfrm>
            <a:prstGeom prst="roundRect">
              <a:avLst/>
            </a:prstGeom>
            <a:solidFill>
              <a:srgbClr val="002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7116A628-5E72-F94A-ACAB-E7CD75AAD9FA}"/>
                </a:ext>
              </a:extLst>
            </p:cNvPr>
            <p:cNvSpPr/>
            <p:nvPr/>
          </p:nvSpPr>
          <p:spPr>
            <a:xfrm>
              <a:off x="387220" y="2041455"/>
              <a:ext cx="3535735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1219170">
                <a:buClr>
                  <a:srgbClr val="000000"/>
                </a:buClr>
              </a:pPr>
              <a:r>
                <a:rPr lang="ru-RU" sz="1600" kern="0" dirty="0" smtClean="0">
                  <a:solidFill>
                    <a:prstClr val="white"/>
                  </a:solidFill>
                  <a:latin typeface="Montserrat" pitchFamily="2" charset="0"/>
                  <a:cs typeface="Arial"/>
                  <a:sym typeface="Arial"/>
                </a:rPr>
                <a:t>Наглядное отображение в расписании наполненности тренировки в МП «Мой спорт Тренер». </a:t>
              </a:r>
              <a:endParaRPr lang="ru-RU" sz="1600" kern="0" dirty="0">
                <a:solidFill>
                  <a:prstClr val="white"/>
                </a:solidFill>
                <a:latin typeface="Montserrat" pitchFamily="2" charset="0"/>
                <a:cs typeface="Arial"/>
                <a:sym typeface="Arial"/>
              </a:endParaRP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E291FF6F-8330-A745-9818-B8B27B59F4D9}"/>
              </a:ext>
            </a:extLst>
          </p:cNvPr>
          <p:cNvSpPr/>
          <p:nvPr/>
        </p:nvSpPr>
        <p:spPr>
          <a:xfrm>
            <a:off x="892858" y="2078416"/>
            <a:ext cx="576000" cy="576000"/>
          </a:xfrm>
          <a:prstGeom prst="ellipse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4E563E0F-5567-C84E-9C99-BB3AB8780988}"/>
              </a:ext>
            </a:extLst>
          </p:cNvPr>
          <p:cNvSpPr/>
          <p:nvPr/>
        </p:nvSpPr>
        <p:spPr>
          <a:xfrm>
            <a:off x="886336" y="4189525"/>
            <a:ext cx="576000" cy="576000"/>
          </a:xfrm>
          <a:prstGeom prst="ellipse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E4569B92-5DAE-9248-B94D-7B15347EA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0401" y="4249465"/>
            <a:ext cx="345877" cy="4300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46" y="4666761"/>
            <a:ext cx="6622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buClr>
                <a:srgbClr val="595959"/>
              </a:buClr>
              <a:buSzPts val="2800"/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Montserrat" pitchFamily="2" charset="0"/>
                <a:cs typeface="Arial"/>
                <a:sym typeface="Montserrat Medium"/>
              </a:rPr>
              <a:t>Добавление дополнительной информации о спортсмене в </a:t>
            </a:r>
          </a:p>
          <a:p>
            <a:pPr lvl="0" defTabSz="914400">
              <a:buClr>
                <a:srgbClr val="595959"/>
              </a:buClr>
              <a:buSzPts val="2800"/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Montserrat" pitchFamily="2" charset="0"/>
                <a:cs typeface="Arial"/>
                <a:sym typeface="Montserrat Medium"/>
              </a:rPr>
              <a:t>журнал спортивной подготовки, раздел «Общие </a:t>
            </a:r>
            <a:r>
              <a:rPr lang="ru-RU" sz="1600" kern="0" dirty="0">
                <a:solidFill>
                  <a:prstClr val="white"/>
                </a:solidFill>
                <a:latin typeface="Montserrat" pitchFamily="2" charset="0"/>
                <a:cs typeface="Arial"/>
                <a:sym typeface="Montserrat Medium"/>
              </a:rPr>
              <a:t>сведения».</a:t>
            </a:r>
            <a:endParaRPr lang="ru-RU" sz="1600" kern="0" dirty="0">
              <a:solidFill>
                <a:prstClr val="white"/>
              </a:solidFill>
              <a:latin typeface="Montserrat" pitchFamily="2" charset="0"/>
              <a:cs typeface="Arial"/>
              <a:sym typeface="Montserrat Medium"/>
            </a:endParaRPr>
          </a:p>
        </p:txBody>
      </p:sp>
      <p:pic>
        <p:nvPicPr>
          <p:cNvPr id="26" name="Рисунок 25" descr="Свисток контур">
            <a:extLst>
              <a:ext uri="{FF2B5EF4-FFF2-40B4-BE49-F238E27FC236}">
                <a16:creationId xmlns="" xmlns:a16="http://schemas.microsoft.com/office/drawing/2014/main" id="{EAE1DFBB-7245-DC48-952B-439BAA0F0A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6336" y="2062663"/>
            <a:ext cx="570689" cy="570689"/>
          </a:xfrm>
          <a:prstGeom prst="rect">
            <a:avLst/>
          </a:prstGeom>
        </p:spPr>
      </p:pic>
      <p:pic>
        <p:nvPicPr>
          <p:cNvPr id="31" name="Google Shape;79;p16">
            <a:extLst>
              <a:ext uri="{FF2B5EF4-FFF2-40B4-BE49-F238E27FC236}">
                <a16:creationId xmlns:a16="http://schemas.microsoft.com/office/drawing/2014/main" xmlns="" id="{CB84A6A9-DBE3-D642-A057-11E1AE9A0450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6096735">
            <a:off x="8548216" y="-1534218"/>
            <a:ext cx="5533733" cy="77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0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415600" y="940566"/>
            <a:ext cx="6779587" cy="216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l"/>
            <a:r>
              <a:rPr lang="ru-RU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 sz="4400" dirty="0">
              <a:solidFill>
                <a:schemeClr val="tx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6" name="Google Shape;62;p14">
            <a:extLst>
              <a:ext uri="{FF2B5EF4-FFF2-40B4-BE49-F238E27FC236}">
                <a16:creationId xmlns:a16="http://schemas.microsoft.com/office/drawing/2014/main" xmlns="" id="{59C76CD1-64CB-BC4F-91DF-7EB381397D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796" r="15789"/>
          <a:stretch/>
        </p:blipFill>
        <p:spPr>
          <a:xfrm rot="16707098" flipH="1" flipV="1">
            <a:off x="4474722" y="384842"/>
            <a:ext cx="9520099" cy="54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5;p14">
            <a:extLst>
              <a:ext uri="{FF2B5EF4-FFF2-40B4-BE49-F238E27FC236}">
                <a16:creationId xmlns:a16="http://schemas.microsoft.com/office/drawing/2014/main" xmlns="" id="{43560967-FC0E-474A-B6F3-0BD74177C4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934" y="591100"/>
            <a:ext cx="1793932" cy="5503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;p13">
            <a:extLst>
              <a:ext uri="{FF2B5EF4-FFF2-40B4-BE49-F238E27FC236}">
                <a16:creationId xmlns:a16="http://schemas.microsoft.com/office/drawing/2014/main" xmlns="" id="{AB073298-D927-0B41-9C23-B90BAE5DD65F}"/>
              </a:ext>
            </a:extLst>
          </p:cNvPr>
          <p:cNvSpPr txBox="1">
            <a:spLocks/>
          </p:cNvSpPr>
          <p:nvPr/>
        </p:nvSpPr>
        <p:spPr>
          <a:xfrm>
            <a:off x="513577" y="3753433"/>
            <a:ext cx="5708145" cy="252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defTabSz="914400">
              <a:buClr>
                <a:srgbClr val="595959"/>
              </a:buClr>
              <a:defRPr/>
            </a:pPr>
            <a:r>
              <a:rPr lang="ru-RU" sz="3200" b="1" kern="0" dirty="0" err="1">
                <a:solidFill>
                  <a:srgbClr val="00000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Брылякова</a:t>
            </a:r>
            <a:r>
              <a:rPr lang="ru-RU" sz="3200" b="1" kern="0" dirty="0">
                <a:solidFill>
                  <a:srgbClr val="00000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Дарья Степановна</a:t>
            </a:r>
            <a:endParaRPr lang="ru-RU" sz="1400" kern="0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tabLst/>
              <a:defRPr/>
            </a:pPr>
            <a:r>
              <a:rPr lang="ru-RU" sz="2100" kern="0" dirty="0" smtClean="0">
                <a:solidFill>
                  <a:srgbClr val="00000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Инструктор-методист / тренер</a:t>
            </a:r>
            <a:endParaRPr lang="ru-RU" sz="2100" kern="0" dirty="0">
              <a:solidFill>
                <a:srgbClr val="000000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  <a:p>
            <a:pPr marL="0" lvl="0" indent="0" algn="l" defTabSz="914400">
              <a:buClr>
                <a:srgbClr val="595959"/>
              </a:buClr>
              <a:defRPr/>
            </a:pPr>
            <a:r>
              <a:rPr lang="ru-RU" sz="2200" b="1" kern="0" dirty="0">
                <a:solidFill>
                  <a:srgbClr val="00000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МУ "СШ № 2"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19400</TotalTime>
  <Words>189</Words>
  <Application>Microsoft Office PowerPoint</Application>
  <PresentationFormat>Широкоэкранный</PresentationFormat>
  <Paragraphs>39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Montserrat</vt:lpstr>
      <vt:lpstr>Calibri Light</vt:lpstr>
      <vt:lpstr>Montserrat Medium</vt:lpstr>
      <vt:lpstr>Montserrat ExtraBold</vt:lpstr>
      <vt:lpstr>Calibri</vt:lpstr>
      <vt:lpstr>Montserrat SemiBold</vt:lpstr>
      <vt:lpstr>Arial</vt:lpstr>
      <vt:lpstr>Специальное оформление</vt:lpstr>
      <vt:lpstr>Simple Light</vt:lpstr>
      <vt:lpstr>ОПЫТ ВНЕДРЕНИЯ АИС «МОЙ СПОРТ» В СПОРТИВНОЙ ШКОЛЕ № 2, Г. УХТА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Gudkova</dc:creator>
  <cp:lastModifiedBy>Александра Бутакова</cp:lastModifiedBy>
  <cp:revision>1202</cp:revision>
  <dcterms:created xsi:type="dcterms:W3CDTF">2020-10-02T09:01:14Z</dcterms:created>
  <dcterms:modified xsi:type="dcterms:W3CDTF">2022-04-20T14:17:56Z</dcterms:modified>
</cp:coreProperties>
</file>